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1" r:id="rId13"/>
    <p:sldId id="272" r:id="rId14"/>
    <p:sldId id="273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D2EAFD-F3CD-48C6-BB87-20E8ED9C6DDC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8EBA37-A44E-4C3B-A2EA-CD7CFE9D3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2EAFD-F3CD-48C6-BB87-20E8ED9C6DDC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8EBA37-A44E-4C3B-A2EA-CD7CFE9D3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2EAFD-F3CD-48C6-BB87-20E8ED9C6DDC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8EBA37-A44E-4C3B-A2EA-CD7CFE9D3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2EAFD-F3CD-48C6-BB87-20E8ED9C6DDC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8EBA37-A44E-4C3B-A2EA-CD7CFE9D31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2EAFD-F3CD-48C6-BB87-20E8ED9C6DDC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8EBA37-A44E-4C3B-A2EA-CD7CFE9D31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2EAFD-F3CD-48C6-BB87-20E8ED9C6DDC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8EBA37-A44E-4C3B-A2EA-CD7CFE9D31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2EAFD-F3CD-48C6-BB87-20E8ED9C6DDC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8EBA37-A44E-4C3B-A2EA-CD7CFE9D3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2EAFD-F3CD-48C6-BB87-20E8ED9C6DDC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8EBA37-A44E-4C3B-A2EA-CD7CFE9D31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2EAFD-F3CD-48C6-BB87-20E8ED9C6DDC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8EBA37-A44E-4C3B-A2EA-CD7CFE9D3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FD2EAFD-F3CD-48C6-BB87-20E8ED9C6DDC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8EBA37-A44E-4C3B-A2EA-CD7CFE9D3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D2EAFD-F3CD-48C6-BB87-20E8ED9C6DDC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8EBA37-A44E-4C3B-A2EA-CD7CFE9D31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D2EAFD-F3CD-48C6-BB87-20E8ED9C6DDC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8EBA37-A44E-4C3B-A2EA-CD7CFE9D3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r.wikipedia.org/sr-el/%D0%A1%D0%BB%D0%B8%D0%BA%D0%B0:Maria_Montessori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3/32/MotessoriMaterials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5/59/Montesori_U%C5%BEice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e/e7/Montessori-school007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72762"/>
          </a:xfrm>
        </p:spPr>
        <p:txBody>
          <a:bodyPr/>
          <a:lstStyle/>
          <a:p>
            <a:r>
              <a:rPr lang="sr-Latn-CS" dirty="0" smtClean="0"/>
              <a:t>Marija Montesori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Sistem predškolskog vaspitanja</a:t>
            </a:r>
            <a:endParaRPr lang="en-US" dirty="0"/>
          </a:p>
        </p:txBody>
      </p:sp>
      <p:pic>
        <p:nvPicPr>
          <p:cNvPr id="4" name="Picture 3" descr="Filozof i pedagog, tvorac obrazovnog sistema „Montesori“">
            <a:hlinkClick r:id="rId2" tooltip="&quot;Filozof i pedagog, tvorac obrazovnog sistema „Montesori“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57200"/>
            <a:ext cx="2667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sr-Latn-CS" dirty="0" smtClean="0"/>
              <a:t>Za svakodnevno vežbanje (životne aktivnosti),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Senzorni materijal,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Akademski materijal,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Kulturni i umetnički.</a:t>
            </a:r>
          </a:p>
          <a:p>
            <a:pPr marL="624078" indent="-514350">
              <a:buNone/>
            </a:pPr>
            <a:r>
              <a:rPr lang="sr-Latn-CS" dirty="0" smtClean="0"/>
              <a:t> </a:t>
            </a:r>
            <a:r>
              <a:rPr lang="sr-Latn-CS" dirty="0" smtClean="0">
                <a:solidFill>
                  <a:srgbClr val="FF0000"/>
                </a:solidFill>
              </a:rPr>
              <a:t>Individualne</a:t>
            </a:r>
            <a:r>
              <a:rPr lang="sr-Latn-CS" dirty="0" smtClean="0"/>
              <a:t> aktivnosti dece</a:t>
            </a:r>
          </a:p>
          <a:p>
            <a:pPr marL="624078" indent="-514350">
              <a:buNone/>
            </a:pPr>
            <a:r>
              <a:rPr lang="sr-Latn-CS" dirty="0" smtClean="0"/>
              <a:t>(strpljivost, učtivost,</a:t>
            </a:r>
          </a:p>
          <a:p>
            <a:pPr marL="624078" indent="-514350">
              <a:buNone/>
            </a:pPr>
            <a:r>
              <a:rPr lang="sr-Latn-CS" dirty="0" smtClean="0"/>
              <a:t>odmerenost, sloboda, pomoć drugima...).</a:t>
            </a:r>
          </a:p>
          <a:p>
            <a:pPr marL="624078" indent="-514350">
              <a:buNone/>
            </a:pPr>
            <a:r>
              <a:rPr lang="sr-Latn-CS" dirty="0" smtClean="0"/>
              <a:t>       </a:t>
            </a:r>
            <a:r>
              <a:rPr lang="sr-Latn-CS" dirty="0" smtClean="0">
                <a:solidFill>
                  <a:srgbClr val="FF0000"/>
                </a:solidFill>
              </a:rPr>
              <a:t>“Igre tišine”</a:t>
            </a:r>
          </a:p>
          <a:p>
            <a:pPr marL="624078" indent="-514350">
              <a:buNone/>
            </a:pPr>
            <a:endParaRPr lang="sr-Latn-CS" dirty="0" smtClean="0"/>
          </a:p>
          <a:p>
            <a:pPr marL="624078" indent="-514350">
              <a:buNone/>
            </a:pPr>
            <a:endParaRPr lang="sr-Latn-C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Kategorije MM</a:t>
            </a:r>
            <a:endParaRPr lang="en-US" dirty="0"/>
          </a:p>
        </p:txBody>
      </p:sp>
      <p:pic>
        <p:nvPicPr>
          <p:cNvPr id="4" name="Content Placeholder 3" descr="Слика:MotessoriMaterials.jpg">
            <a:hlinkClick r:id="rId2"/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733800"/>
            <a:ext cx="3733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CS" dirty="0" smtClean="0"/>
              <a:t>Vaspitač </a:t>
            </a:r>
            <a:r>
              <a:rPr lang="sr-Latn-CS" dirty="0" smtClean="0">
                <a:solidFill>
                  <a:srgbClr val="FF0000"/>
                </a:solidFill>
              </a:rPr>
              <a:t>nije </a:t>
            </a:r>
            <a:r>
              <a:rPr lang="sr-Latn-CS" dirty="0" smtClean="0"/>
              <a:t>osnovni izvor obaveštavanja, nego je on:</a:t>
            </a:r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Posmatrač,</a:t>
            </a:r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Dijagnostičar i</a:t>
            </a:r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Pomagač.</a:t>
            </a:r>
          </a:p>
          <a:p>
            <a:pPr algn="ctr">
              <a:buNone/>
            </a:pPr>
            <a:r>
              <a:rPr lang="sr-Latn-CS" dirty="0" smtClean="0"/>
              <a:t> </a:t>
            </a:r>
            <a:r>
              <a:rPr lang="sr-Latn-CS" u="sng" dirty="0" smtClean="0"/>
              <a:t>Nagrađivanje i kažnjavanje</a:t>
            </a:r>
          </a:p>
          <a:p>
            <a:pPr>
              <a:buNone/>
            </a:pPr>
            <a:r>
              <a:rPr lang="sr-Latn-CS" dirty="0" smtClean="0"/>
              <a:t> Nagrađivanje </a:t>
            </a:r>
            <a:r>
              <a:rPr lang="sr-Latn-CS" dirty="0" smtClean="0">
                <a:solidFill>
                  <a:srgbClr val="FF0000"/>
                </a:solidFill>
              </a:rPr>
              <a:t>kroz ponuđeni materijal</a:t>
            </a:r>
            <a:r>
              <a:rPr lang="sr-Latn-C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/>
              <a:t>Uloga vaspitača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sr-Latn-CS" dirty="0" smtClean="0"/>
              <a:t>Ravnopravni </a:t>
            </a:r>
            <a:r>
              <a:rPr lang="sr-Latn-CS" dirty="0" smtClean="0">
                <a:solidFill>
                  <a:srgbClr val="FF0000"/>
                </a:solidFill>
              </a:rPr>
              <a:t>partneri</a:t>
            </a:r>
            <a:r>
              <a:rPr lang="sr-Latn-CS" dirty="0" smtClean="0"/>
              <a:t> u vaspitanju i obrazovanju dece;</a:t>
            </a:r>
          </a:p>
          <a:p>
            <a:pPr>
              <a:buFont typeface="Wingdings" pitchFamily="2" charset="2"/>
              <a:buChar char="v"/>
            </a:pPr>
            <a:r>
              <a:rPr lang="sr-Latn-CS" dirty="0" smtClean="0">
                <a:solidFill>
                  <a:srgbClr val="FF0000"/>
                </a:solidFill>
              </a:rPr>
              <a:t>Aktivno </a:t>
            </a:r>
            <a:r>
              <a:rPr lang="sr-Latn-CS" dirty="0" smtClean="0"/>
              <a:t>učestvuju u aktivnostima sa decom;</a:t>
            </a:r>
          </a:p>
          <a:p>
            <a:pPr>
              <a:buFont typeface="Wingdings" pitchFamily="2" charset="2"/>
              <a:buChar char="v"/>
            </a:pPr>
            <a:r>
              <a:rPr lang="sr-Latn-CS" dirty="0" smtClean="0"/>
              <a:t>Saradnja sa roditeljima (sastanci, kućne posete,...)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>
                <a:effectLst/>
              </a:rPr>
              <a:t>Uloga roditelja</a:t>
            </a:r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Dete može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C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 da uči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kroz sopstvenu aktivnost.</a:t>
            </a: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Deca su kompetentne osobe u koje se može imati povjerenja i koje su u stanju da donose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sopstvene odluke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Obrazovni radnik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sa djecom treba više da bude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posmatrač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nego učitelj.</a:t>
            </a: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Postoje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periodi u životu djeteta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u kojima je ono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naročito sposobno za sticanje određenih znanja ili sposobnosti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poput hodanja, govora, računanja, čitanja i raznih društvenih sposobnosti. U ovim razdobljima dijete te stvari uči brzo i bez teškoća.</a:t>
            </a: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Deca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rođenja do svoje šeste godine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imaju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„upijajući um“,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odnosno izuzetno veliku moć učenja iz svog okruženja, motivaciju i radoznalost. </a:t>
            </a: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Djeca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uče kroz iskustvo i otkriće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; osnovni alati u obrazovanju koje je zasnovano na ovom principu su didaktički materijali i uspostavljanje „kontrole greške“. </a:t>
            </a: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Ruka, tj.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šaka je usko povezana sa razvojem mozga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djeteta. Djeca moraju fizički da dodirnu određeni predmet, njegov oblik, osjete temperaturu i slično, a ne da samo slušaju nastavnika ili gledaju u televizijski ekran koji će im reći ono što bi sama zaista naučila.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CS" dirty="0" smtClean="0">
                <a:effectLst/>
              </a:rPr>
              <a:t>Osnovna pravila sistema “Montesori”</a:t>
            </a:r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Naglašava značaj ranog uzrasta za razvoj pojedinca;</a:t>
            </a:r>
          </a:p>
          <a:p>
            <a:r>
              <a:rPr lang="sr-Latn-CS" dirty="0" smtClean="0"/>
              <a:t>Ukazuje na dostignuća savremene psihologije (“periodi osetljivosti”);</a:t>
            </a:r>
          </a:p>
          <a:p>
            <a:r>
              <a:rPr lang="sr-Latn-CS" dirty="0" smtClean="0"/>
              <a:t>Ističe značaj unutrašnje motivacije deteta za učenje;</a:t>
            </a:r>
          </a:p>
          <a:p>
            <a:r>
              <a:rPr lang="sr-Latn-CS" dirty="0" smtClean="0"/>
              <a:t>Ističe značaj aktivnosti dece za njihovo učenje;</a:t>
            </a:r>
          </a:p>
          <a:p>
            <a:r>
              <a:rPr lang="sr-Latn-CS" dirty="0" smtClean="0"/>
              <a:t>Ističe značaj razvoja koncentracije;</a:t>
            </a:r>
          </a:p>
          <a:p>
            <a:r>
              <a:rPr lang="sr-Latn-CS" dirty="0" smtClean="0"/>
              <a:t>Pokušala da vaspitanje zasnuje na naučnim saznanjima;</a:t>
            </a:r>
          </a:p>
          <a:p>
            <a:r>
              <a:rPr lang="sr-Latn-CS" dirty="0" smtClean="0"/>
              <a:t>Stvorila celovit i originalan sistem vaspitanja male dece.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CS" dirty="0" smtClean="0"/>
              <a:t>Značaj Marije Montesori za predškolsku pedagogiju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sr-Latn-CS" sz="2800" dirty="0" smtClean="0"/>
          </a:p>
          <a:p>
            <a:pPr algn="r">
              <a:buNone/>
            </a:pPr>
            <a:endParaRPr lang="en-US" sz="2800" dirty="0" smtClean="0"/>
          </a:p>
          <a:p>
            <a:pPr algn="r">
              <a:buNone/>
            </a:pPr>
            <a:endParaRPr lang="sr-Latn-CS" dirty="0" smtClean="0"/>
          </a:p>
          <a:p>
            <a:pPr algn="r">
              <a:buNone/>
            </a:pPr>
            <a:endParaRPr lang="sr-Latn-CS" dirty="0" smtClean="0"/>
          </a:p>
          <a:p>
            <a:pPr algn="r">
              <a:buNone/>
            </a:pPr>
            <a:endParaRPr lang="sr-Latn-CS" dirty="0" smtClean="0"/>
          </a:p>
          <a:p>
            <a:pPr algn="r">
              <a:buNone/>
            </a:pPr>
            <a:endParaRPr lang="sr-Latn-C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CS" sz="4400" dirty="0" smtClean="0"/>
              <a:t>Montesori školica “Zmaj” u Užicu</a:t>
            </a:r>
            <a:endParaRPr lang="en-US" dirty="0"/>
          </a:p>
        </p:txBody>
      </p:sp>
      <p:pic>
        <p:nvPicPr>
          <p:cNvPr id="4" name="Content Placeholder 3" descr="Слика:Montesori Užice.jpg">
            <a:hlinkClick r:id="rId2"/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371600"/>
            <a:ext cx="6477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Klinika za psihijatriju;</a:t>
            </a:r>
          </a:p>
          <a:p>
            <a:r>
              <a:rPr lang="sr-Latn-CS" dirty="0" smtClean="0"/>
              <a:t>Obrazovni sistem </a:t>
            </a:r>
            <a:r>
              <a:rPr lang="sr-Latn-CS" smtClean="0"/>
              <a:t>“Montesori</a:t>
            </a:r>
            <a:r>
              <a:rPr lang="sr-Latn-CS" dirty="0" smtClean="0"/>
              <a:t>”</a:t>
            </a:r>
          </a:p>
          <a:p>
            <a:pPr>
              <a:buNone/>
            </a:pPr>
            <a:r>
              <a:rPr lang="sr-Latn-CS" dirty="0" smtClean="0"/>
              <a:t>  (rodjenje-adolescencija);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en-US" sz="2200" i="1" dirty="0" smtClean="0"/>
              <a:t>„</a:t>
            </a:r>
            <a:r>
              <a:rPr lang="en-US" sz="2200" i="1" dirty="0" err="1" smtClean="0"/>
              <a:t>Predmet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naših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izučavanja</a:t>
            </a:r>
            <a:r>
              <a:rPr lang="en-US" sz="2200" i="1" dirty="0" smtClean="0"/>
              <a:t> je</a:t>
            </a:r>
            <a:r>
              <a:rPr lang="sr-Latn-CS" sz="2200" i="1" dirty="0" smtClean="0"/>
              <a:t> </a:t>
            </a:r>
            <a:r>
              <a:rPr lang="en-US" sz="2200" i="1" dirty="0" err="1" smtClean="0"/>
              <a:t>čovječanstvo</a:t>
            </a:r>
            <a:r>
              <a:rPr lang="en-US" sz="2200" i="1" dirty="0" smtClean="0"/>
              <a:t>; </a:t>
            </a:r>
            <a:r>
              <a:rPr lang="en-US" sz="2200" i="1" dirty="0" err="1" smtClean="0"/>
              <a:t>naša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svrha</a:t>
            </a:r>
            <a:r>
              <a:rPr lang="en-US" sz="2200" i="1" dirty="0" smtClean="0"/>
              <a:t> je </a:t>
            </a:r>
            <a:r>
              <a:rPr lang="en-US" sz="2200" i="1" dirty="0" err="1" smtClean="0"/>
              <a:t>da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postanemo</a:t>
            </a:r>
            <a:r>
              <a:rPr lang="sr-Latn-CS" sz="2200" i="1" dirty="0" smtClean="0"/>
              <a:t> </a:t>
            </a:r>
            <a:r>
              <a:rPr lang="en-US" sz="2200" i="1" dirty="0" err="1" smtClean="0"/>
              <a:t>učitelji</a:t>
            </a:r>
            <a:r>
              <a:rPr lang="en-US" sz="2200" i="1" dirty="0" smtClean="0"/>
              <a:t>. E, </a:t>
            </a:r>
            <a:r>
              <a:rPr lang="en-US" sz="2200" i="1" dirty="0" err="1" smtClean="0"/>
              <a:t>ono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što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zaista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čini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učitelja</a:t>
            </a:r>
            <a:r>
              <a:rPr lang="en-US" sz="2200" i="1" dirty="0" smtClean="0"/>
              <a:t> je </a:t>
            </a:r>
            <a:r>
              <a:rPr lang="en-US" sz="2200" i="1" dirty="0" err="1" smtClean="0">
                <a:solidFill>
                  <a:srgbClr val="FF0000"/>
                </a:solidFill>
              </a:rPr>
              <a:t>ljubav</a:t>
            </a:r>
            <a:r>
              <a:rPr lang="en-US" sz="2200" i="1" dirty="0" smtClean="0">
                <a:solidFill>
                  <a:srgbClr val="FF0000"/>
                </a:solidFill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</a:rPr>
              <a:t>za</a:t>
            </a:r>
            <a:r>
              <a:rPr lang="en-US" sz="2200" i="1" dirty="0" smtClean="0">
                <a:solidFill>
                  <a:srgbClr val="FF0000"/>
                </a:solidFill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</a:rPr>
              <a:t>ljudsko</a:t>
            </a:r>
            <a:r>
              <a:rPr lang="en-US" sz="2200" i="1" dirty="0" smtClean="0">
                <a:solidFill>
                  <a:srgbClr val="FF0000"/>
                </a:solidFill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</a:rPr>
              <a:t>dijete</a:t>
            </a:r>
            <a:r>
              <a:rPr lang="en-US" sz="2200" i="1" dirty="0" smtClean="0"/>
              <a:t>; </a:t>
            </a:r>
            <a:r>
              <a:rPr lang="en-US" sz="2200" i="1" dirty="0" err="1" smtClean="0"/>
              <a:t>jer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ljubav</a:t>
            </a:r>
            <a:r>
              <a:rPr lang="en-US" sz="2200" i="1" dirty="0" smtClean="0"/>
              <a:t> je </a:t>
            </a:r>
            <a:r>
              <a:rPr lang="en-US" sz="2200" i="1" dirty="0" err="1" smtClean="0"/>
              <a:t>ono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što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od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društvene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dužnosti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obrazovnog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radnika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čini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višu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svijest</a:t>
            </a:r>
            <a:r>
              <a:rPr lang="en-US" sz="2200" i="1" dirty="0" smtClean="0"/>
              <a:t> o </a:t>
            </a:r>
            <a:r>
              <a:rPr lang="en-US" sz="2200" i="1" dirty="0" err="1" smtClean="0"/>
              <a:t>misiji</a:t>
            </a:r>
            <a:r>
              <a:rPr lang="en-US" sz="2200" i="1" dirty="0" smtClean="0"/>
              <a:t>“</a:t>
            </a:r>
            <a:r>
              <a:rPr lang="en-US" sz="2200" dirty="0" smtClean="0"/>
              <a:t> </a:t>
            </a:r>
            <a:r>
              <a:rPr lang="sr-Latn-CS" sz="2200" dirty="0" smtClean="0"/>
              <a:t>.</a:t>
            </a:r>
            <a:endParaRPr lang="en-US" sz="2200" dirty="0" smtClean="0"/>
          </a:p>
          <a:p>
            <a:pPr>
              <a:buNone/>
            </a:pPr>
            <a:r>
              <a:rPr lang="sr-Latn-C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Marija Montesori (1870-1952)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Autoedukacija dece u okruženju koje podržava njihov </a:t>
            </a:r>
            <a:r>
              <a:rPr lang="sr-Latn-CS" dirty="0" smtClean="0">
                <a:solidFill>
                  <a:srgbClr val="FF0000"/>
                </a:solidFill>
              </a:rPr>
              <a:t>prirodni razvoj </a:t>
            </a:r>
            <a:r>
              <a:rPr lang="sr-Latn-CS" dirty="0" smtClean="0"/>
              <a:t>(</a:t>
            </a:r>
            <a:r>
              <a:rPr lang="en-US" dirty="0" smtClean="0"/>
              <a:t>„</a:t>
            </a:r>
            <a:r>
              <a:rPr lang="en-US" dirty="0" err="1" smtClean="0"/>
              <a:t>Nisam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izmislila</a:t>
            </a:r>
            <a:r>
              <a:rPr lang="en-US" dirty="0" smtClean="0"/>
              <a:t> </a:t>
            </a:r>
            <a:r>
              <a:rPr lang="en-US" dirty="0" err="1" smtClean="0"/>
              <a:t>metodu</a:t>
            </a:r>
            <a:r>
              <a:rPr lang="en-US" dirty="0" smtClean="0"/>
              <a:t> </a:t>
            </a:r>
            <a:r>
              <a:rPr lang="en-US" dirty="0" err="1" smtClean="0"/>
              <a:t>obrazovanja</a:t>
            </a:r>
            <a:r>
              <a:rPr lang="en-US" dirty="0" smtClean="0"/>
              <a:t>,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sam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dala</a:t>
            </a:r>
            <a:r>
              <a:rPr lang="en-US" dirty="0" smtClean="0"/>
              <a:t> </a:t>
            </a:r>
            <a:r>
              <a:rPr lang="en-US" dirty="0" err="1" smtClean="0"/>
              <a:t>nekoj</a:t>
            </a:r>
            <a:r>
              <a:rPr lang="en-US" dirty="0" smtClean="0"/>
              <a:t> </a:t>
            </a:r>
            <a:r>
              <a:rPr lang="en-US" dirty="0" err="1" smtClean="0"/>
              <a:t>maloj</a:t>
            </a:r>
            <a:r>
              <a:rPr lang="en-US" dirty="0" smtClean="0"/>
              <a:t> </a:t>
            </a:r>
            <a:r>
              <a:rPr lang="en-US" dirty="0" err="1" smtClean="0"/>
              <a:t>djeci</a:t>
            </a:r>
            <a:r>
              <a:rPr lang="en-US" dirty="0" smtClean="0"/>
              <a:t> </a:t>
            </a:r>
            <a:r>
              <a:rPr lang="en-US" dirty="0" err="1" smtClean="0"/>
              <a:t>šansu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žive</a:t>
            </a:r>
            <a:r>
              <a:rPr lang="en-US" dirty="0" smtClean="0"/>
              <a:t>“</a:t>
            </a:r>
            <a:r>
              <a:rPr lang="sr-Latn-CS" dirty="0" smtClean="0"/>
              <a:t>.)</a:t>
            </a:r>
          </a:p>
          <a:p>
            <a:pPr>
              <a:buNone/>
            </a:pPr>
            <a:r>
              <a:rPr lang="sr-Latn-CS" dirty="0" smtClean="0"/>
              <a:t>  Urođena </a:t>
            </a:r>
            <a:r>
              <a:rPr lang="sr-Latn-CS" dirty="0" smtClean="0">
                <a:solidFill>
                  <a:srgbClr val="FF0000"/>
                </a:solidFill>
              </a:rPr>
              <a:t>motivacija</a:t>
            </a:r>
            <a:r>
              <a:rPr lang="sr-Latn-CS" dirty="0" smtClean="0"/>
              <a:t> (unutrašnja)</a:t>
            </a:r>
          </a:p>
          <a:p>
            <a:pPr>
              <a:buNone/>
            </a:pPr>
            <a:r>
              <a:rPr lang="sr-Latn-CS" dirty="0" smtClean="0"/>
              <a:t>              za samorazvoj.</a:t>
            </a:r>
          </a:p>
          <a:p>
            <a:pPr>
              <a:buNone/>
            </a:pPr>
            <a:r>
              <a:rPr lang="sr-Latn-CS" dirty="0" smtClean="0"/>
              <a:t>		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		Učionica u prvoj </a:t>
            </a:r>
          </a:p>
          <a:p>
            <a:pPr>
              <a:buNone/>
            </a:pPr>
            <a:r>
              <a:rPr lang="sr-Latn-CS" dirty="0" smtClean="0"/>
              <a:t>		holandskoj školi,</a:t>
            </a:r>
          </a:p>
          <a:p>
            <a:pPr>
              <a:buNone/>
            </a:pPr>
            <a:r>
              <a:rPr lang="sr-Latn-CS" dirty="0" smtClean="0"/>
              <a:t>		Hag, 1915.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CS" dirty="0" smtClean="0"/>
              <a:t>Značaj sredinskih činilaca (uslova za razvoj) deteta</a:t>
            </a:r>
            <a:endParaRPr lang="en-US" dirty="0"/>
          </a:p>
        </p:txBody>
      </p:sp>
      <p:pic>
        <p:nvPicPr>
          <p:cNvPr id="4" name="Picture 3" descr="Слика:Montessori-school007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276600"/>
            <a:ext cx="4191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„Njegova </a:t>
            </a:r>
            <a:r>
              <a:rPr lang="sr-Latn-CS" dirty="0" smtClean="0"/>
              <a:t>(</a:t>
            </a:r>
            <a:r>
              <a:rPr lang="vi-VN" dirty="0" smtClean="0"/>
              <a:t>djeteta od tri godine starosti</a:t>
            </a:r>
            <a:r>
              <a:rPr lang="sr-Latn-CS" dirty="0" smtClean="0"/>
              <a:t>)</a:t>
            </a:r>
            <a:r>
              <a:rPr lang="vi-VN" dirty="0" smtClean="0"/>
              <a:t> dostignuća su tolika da se slobodno može reći: mališan koji sa tri godine polazi u „školicu“ već je mali čovjek. Psiholozi tvrde da su naše sposobnosti, u poređenju sa sposobnostima djeteta, veoma oskudne. Da bismo uspjeli u onome u čemu je dijete uspjelo tokom prve tri godine života, nama — odraslima — trebalo bi šezdeset godina napornog rada. ... Ipak, ono ni tada nije iscrpilo moć koju posjeduje: da „upija“ iz svoje okoline.“ </a:t>
            </a:r>
            <a:endParaRPr lang="sr-Latn-CS" dirty="0" smtClean="0"/>
          </a:p>
          <a:p>
            <a:pPr>
              <a:buNone/>
            </a:pPr>
            <a:r>
              <a:rPr lang="sr-Latn-CS" dirty="0" smtClean="0"/>
              <a:t>   </a:t>
            </a:r>
          </a:p>
          <a:p>
            <a:pPr>
              <a:buNone/>
            </a:pPr>
            <a:r>
              <a:rPr lang="sr-Latn-CS" sz="2200" dirty="0" smtClean="0"/>
              <a:t>          Montesori, M. (2006): </a:t>
            </a:r>
            <a:r>
              <a:rPr lang="sr-Latn-CS" sz="2200" i="1" dirty="0" smtClean="0"/>
              <a:t>Upijajući um. </a:t>
            </a:r>
            <a:r>
              <a:rPr lang="sr-Latn-CS" sz="2200" dirty="0" smtClean="0"/>
              <a:t>Beograd:“Beoknjiga”.</a:t>
            </a:r>
            <a:endParaRPr lang="vi-VN" sz="2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CS" dirty="0" smtClean="0"/>
              <a:t>Dete se razvija prema sopstvenim zakonitostima...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Uslovi:</a:t>
            </a:r>
          </a:p>
          <a:p>
            <a:pPr marL="624078" indent="-514350">
              <a:buAutoNum type="alphaLcParenR"/>
            </a:pPr>
            <a:r>
              <a:rPr lang="sr-Latn-CS" dirty="0" smtClean="0">
                <a:solidFill>
                  <a:srgbClr val="FF0000"/>
                </a:solidFill>
              </a:rPr>
              <a:t>Interakcija</a:t>
            </a:r>
            <a:r>
              <a:rPr lang="sr-Latn-CS" dirty="0" smtClean="0"/>
              <a:t> sa fizičkom i socijalnom sredinom i</a:t>
            </a:r>
          </a:p>
          <a:p>
            <a:pPr marL="624078" indent="-514350">
              <a:buAutoNum type="alphaLcParenR"/>
            </a:pPr>
            <a:r>
              <a:rPr lang="sr-Latn-CS" dirty="0" smtClean="0">
                <a:solidFill>
                  <a:srgbClr val="FF0000"/>
                </a:solidFill>
              </a:rPr>
              <a:t>Sloboda</a:t>
            </a:r>
            <a:r>
              <a:rPr lang="sr-Latn-CS" dirty="0" smtClean="0"/>
              <a:t> deteta.</a:t>
            </a:r>
          </a:p>
          <a:p>
            <a:pPr marL="624078" indent="-514350">
              <a:buNone/>
            </a:pPr>
            <a:r>
              <a:rPr lang="sr-Latn-CS" dirty="0" smtClean="0"/>
              <a:t>Predškolski period kao </a:t>
            </a:r>
            <a:r>
              <a:rPr lang="sr-Latn-CS" dirty="0" smtClean="0">
                <a:solidFill>
                  <a:srgbClr val="FF0000"/>
                </a:solidFill>
              </a:rPr>
              <a:t>period osetljivosti</a:t>
            </a:r>
            <a:r>
              <a:rPr lang="sr-Latn-CS" dirty="0" smtClean="0"/>
              <a:t>, spremnosti...</a:t>
            </a:r>
          </a:p>
          <a:p>
            <a:pPr marL="624078" indent="-514350">
              <a:buNone/>
            </a:pPr>
            <a:r>
              <a:rPr lang="sr-Latn-CS" dirty="0" smtClean="0">
                <a:solidFill>
                  <a:srgbClr val="FF0000"/>
                </a:solidFill>
              </a:rPr>
              <a:t>Upijajući duh</a:t>
            </a:r>
            <a:r>
              <a:rPr lang="sr-Latn-CS" dirty="0" smtClean="0"/>
              <a:t> predškolskog deteta</a:t>
            </a:r>
          </a:p>
          <a:p>
            <a:pPr marL="624078" indent="-514350">
              <a:buAutoNum type="alphaLcParenR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CS" dirty="0" smtClean="0"/>
              <a:t>Mentalni razvoj kao nastavak biološkog razvoja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24078" indent="-514350">
              <a:buAutoNum type="arabicPeriod"/>
            </a:pPr>
            <a:r>
              <a:rPr lang="sr-Latn-CS" dirty="0" smtClean="0"/>
              <a:t>Princip RADA (eliminacija destruktivnog ponašanja);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Princip NEZAVISNOSTI (samostalnost);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Snaga DEČIJE PAŽNJE (interesovanja);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Dečija VOLJA (izbor i delovanje u skladu sa svojim ciljem);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Razvoj INTELIGENCIJE je ključ za razumevanje života (od čilnih iskustava do interiorizacije);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Razvoj dečije imaginacije i KREATIVNOSTI (urođeni potencijali). Mašta ukazuje na podređenu ulogu deteta, stoga BAJKE nisu korisne za dečiji razvoj);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Razvoj EMOCIONALNOG i duhovnog života deteta (od ljubavi majke). </a:t>
            </a:r>
          </a:p>
          <a:p>
            <a:pPr marL="624078" indent="-514350"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Principi (prirodne zakonitosti)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4078" indent="-514350">
              <a:buAutoNum type="arabicPeriod"/>
            </a:pPr>
            <a:r>
              <a:rPr lang="sr-Latn-CS" dirty="0" smtClean="0"/>
              <a:t>Od rođenja do treće godine, </a:t>
            </a:r>
            <a:r>
              <a:rPr lang="sr-Latn-CS" dirty="0" smtClean="0">
                <a:solidFill>
                  <a:srgbClr val="FF0000"/>
                </a:solidFill>
              </a:rPr>
              <a:t>nesvesni</a:t>
            </a:r>
            <a:r>
              <a:rPr lang="sr-Latn-CS" dirty="0" smtClean="0"/>
              <a:t> razvoj;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Od 3. do 6. godine, iskustvo se sa nesvesnog prenosi na </a:t>
            </a:r>
            <a:r>
              <a:rPr lang="sr-Latn-CS" dirty="0" smtClean="0">
                <a:solidFill>
                  <a:srgbClr val="FF0000"/>
                </a:solidFill>
              </a:rPr>
              <a:t>svesni</a:t>
            </a:r>
            <a:r>
              <a:rPr lang="sr-Latn-CS" dirty="0" smtClean="0"/>
              <a:t> plan;</a:t>
            </a:r>
          </a:p>
          <a:p>
            <a:pPr marL="624078" indent="-514350">
              <a:buNone/>
            </a:pPr>
            <a:endParaRPr lang="sr-Latn-CS" dirty="0" smtClean="0"/>
          </a:p>
          <a:p>
            <a:pPr marL="624078" indent="-514350">
              <a:buAutoNum type="arabicPeriod"/>
            </a:pPr>
            <a:r>
              <a:rPr lang="sr-Latn-CS" dirty="0" smtClean="0"/>
              <a:t>Od 6. do 9. godine, mogućnost akademskog sticanja znanja, umetnička znanja;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Od 9. do 12. godine, dalji razvoj intelektualnih sposobnosti i interesovanja;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Od 12. do 18. godine, produbljivanje i usmeravanje saznanja prema interesovanjima.</a:t>
            </a: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>
                <a:effectLst/>
              </a:rPr>
              <a:t>Stadijumi dečijeg razvoja</a:t>
            </a:r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buNone/>
            </a:pPr>
            <a:r>
              <a:rPr lang="sr-Latn-CS" dirty="0" smtClean="0"/>
              <a:t>Karakteristike MM:</a:t>
            </a:r>
          </a:p>
          <a:p>
            <a:pPr marL="624078" indent="-514350">
              <a:buFont typeface="Wingdings" pitchFamily="2" charset="2"/>
              <a:buChar char="q"/>
            </a:pPr>
            <a:r>
              <a:rPr lang="sr-Latn-CS" dirty="0" smtClean="0"/>
              <a:t>U odnosu na sredinu i obrazovni materijal (podsticajna, inspirativna, sređenja, prirodna struktuirana,...;</a:t>
            </a:r>
          </a:p>
          <a:p>
            <a:pPr marL="624078" indent="-514350">
              <a:buFont typeface="Wingdings" pitchFamily="2" charset="2"/>
              <a:buChar char="q"/>
            </a:pPr>
            <a:r>
              <a:rPr lang="sr-Latn-CS" dirty="0" smtClean="0"/>
              <a:t>U odnosu na vaspitača;</a:t>
            </a:r>
          </a:p>
          <a:p>
            <a:pPr marL="624078" indent="-514350">
              <a:buFont typeface="Wingdings" pitchFamily="2" charset="2"/>
              <a:buChar char="q"/>
            </a:pPr>
            <a:r>
              <a:rPr lang="sr-Latn-CS" dirty="0" smtClean="0"/>
              <a:t>U odnosu na roditelje.</a:t>
            </a:r>
          </a:p>
          <a:p>
            <a:pPr marL="624078" indent="-514350">
              <a:buAutoNum type="arabicPeriod"/>
            </a:pPr>
            <a:endParaRPr lang="sr-Latn-CS" dirty="0" smtClean="0"/>
          </a:p>
          <a:p>
            <a:pPr marL="624078" indent="-514350">
              <a:buAutoNum type="arabicPeriod"/>
            </a:pPr>
            <a:r>
              <a:rPr lang="sr-Latn-CS" dirty="0" smtClean="0"/>
              <a:t>Obučavanje nastavnika;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Obrazovanje roditelja;</a:t>
            </a:r>
          </a:p>
          <a:p>
            <a:pPr marL="624078" indent="-514350">
              <a:buAutoNum type="arabicPeriod"/>
            </a:pPr>
            <a:r>
              <a:rPr lang="sr-Latn-CS" dirty="0" smtClean="0"/>
              <a:t>Oslobađanje dece od zaostale pedagogije.</a:t>
            </a:r>
          </a:p>
          <a:p>
            <a:pPr marL="624078" indent="-514350">
              <a:buNone/>
            </a:pPr>
            <a:r>
              <a:rPr lang="sr-Latn-CS" dirty="0" smtClean="0"/>
              <a:t>   </a:t>
            </a:r>
            <a:r>
              <a:rPr lang="sr-Latn-CS" dirty="0" smtClean="0">
                <a:solidFill>
                  <a:srgbClr val="FF0000"/>
                </a:solidFill>
              </a:rPr>
              <a:t>Cilj vaspitanja</a:t>
            </a:r>
            <a:r>
              <a:rPr lang="sr-Latn-CS" dirty="0" smtClean="0"/>
              <a:t>: Proučavanje deteta od njegovog začeća. </a:t>
            </a:r>
            <a:r>
              <a:rPr lang="sr-Latn-CS" dirty="0" smtClean="0">
                <a:solidFill>
                  <a:srgbClr val="FF0000"/>
                </a:solidFill>
              </a:rPr>
              <a:t>Prirodni proces</a:t>
            </a:r>
            <a:r>
              <a:rPr lang="sr-Latn-CS" dirty="0" smtClean="0"/>
              <a:t>, obavlja se </a:t>
            </a:r>
            <a:r>
              <a:rPr lang="sr-Latn-CS" dirty="0" smtClean="0">
                <a:solidFill>
                  <a:srgbClr val="FF0000"/>
                </a:solidFill>
              </a:rPr>
              <a:t>spontano</a:t>
            </a:r>
            <a:r>
              <a:rPr lang="sr-Latn-CS" dirty="0" smtClean="0"/>
              <a:t>, na </a:t>
            </a:r>
            <a:r>
              <a:rPr lang="sr-Latn-CS" dirty="0" smtClean="0">
                <a:solidFill>
                  <a:srgbClr val="FF0000"/>
                </a:solidFill>
              </a:rPr>
              <a:t>ličnom iskustvu</a:t>
            </a:r>
            <a:r>
              <a:rPr lang="sr-Latn-CS" dirty="0" smtClean="0"/>
              <a:t>, u svojoj sredini (uslovi).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CS" dirty="0" smtClean="0"/>
              <a:t>Montesori metod (metod naučne pedagogije)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r-Latn-CS" dirty="0" smtClean="0"/>
              <a:t>Jednostavan, podstiče pažnju, primeren uzrastu i sposobnostima, priprema dete za učenje u školi.</a:t>
            </a:r>
          </a:p>
          <a:p>
            <a:pPr>
              <a:buNone/>
            </a:pPr>
            <a:r>
              <a:rPr lang="sr-Latn-CS" dirty="0" smtClean="0"/>
              <a:t> </a:t>
            </a:r>
          </a:p>
          <a:p>
            <a:pPr>
              <a:buNone/>
            </a:pPr>
            <a:r>
              <a:rPr lang="sr-Latn-CS" dirty="0" smtClean="0"/>
              <a:t>     </a:t>
            </a:r>
            <a:r>
              <a:rPr lang="sr-Latn-CS" dirty="0" smtClean="0">
                <a:solidFill>
                  <a:srgbClr val="FF0000"/>
                </a:solidFill>
              </a:rPr>
              <a:t>Grupisan</a:t>
            </a:r>
            <a:r>
              <a:rPr lang="sr-Latn-CS" dirty="0" smtClean="0"/>
              <a:t> prema:</a:t>
            </a:r>
          </a:p>
          <a:p>
            <a:pPr marL="624078" indent="-514350">
              <a:buAutoNum type="alphaLcParenR"/>
            </a:pPr>
            <a:r>
              <a:rPr lang="sr-Latn-CS" dirty="0" smtClean="0"/>
              <a:t>Vrsti interesovanja,</a:t>
            </a:r>
          </a:p>
          <a:p>
            <a:pPr marL="624078" indent="-514350">
              <a:buAutoNum type="alphaLcParenR"/>
            </a:pPr>
            <a:r>
              <a:rPr lang="sr-Latn-CS" dirty="0" smtClean="0"/>
              <a:t>Nivoima težine,</a:t>
            </a:r>
          </a:p>
          <a:p>
            <a:pPr marL="624078" indent="-514350">
              <a:buAutoNum type="alphaLcParenR"/>
            </a:pPr>
            <a:r>
              <a:rPr lang="sr-Latn-CS" dirty="0" smtClean="0"/>
              <a:t>Složenosti,</a:t>
            </a:r>
          </a:p>
          <a:p>
            <a:pPr marL="624078" indent="-514350">
              <a:buAutoNum type="alphaLcParenR"/>
            </a:pPr>
            <a:r>
              <a:rPr lang="sr-Latn-CS" dirty="0" smtClean="0"/>
              <a:t>Nivou konkretnosti,</a:t>
            </a:r>
          </a:p>
          <a:p>
            <a:pPr marL="624078" indent="-514350">
              <a:buAutoNum type="alphaLcParenR"/>
            </a:pPr>
            <a:r>
              <a:rPr lang="sr-Latn-CS" dirty="0" smtClean="0"/>
              <a:t>Autokorektivan materijal.</a:t>
            </a:r>
          </a:p>
          <a:p>
            <a:pPr marL="624078" indent="-514350">
              <a:buAutoNum type="alphaLcParenR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/>
              <a:t>Montesori materijal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161</TotalTime>
  <Words>893</Words>
  <Application>Microsoft Office PowerPoint</Application>
  <PresentationFormat>On-screen Show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Marija Montesori</vt:lpstr>
      <vt:lpstr>Marija Montesori (1870-1952)</vt:lpstr>
      <vt:lpstr>Značaj sredinskih činilaca (uslova za razvoj) deteta</vt:lpstr>
      <vt:lpstr>Dete se razvija prema sopstvenim zakonitostima...</vt:lpstr>
      <vt:lpstr>Mentalni razvoj kao nastavak biološkog razvoja</vt:lpstr>
      <vt:lpstr>Principi (prirodne zakonitosti)</vt:lpstr>
      <vt:lpstr>Stadijumi dečijeg razvoja</vt:lpstr>
      <vt:lpstr>Montesori metod (metod naučne pedagogije)</vt:lpstr>
      <vt:lpstr>Montesori materijal</vt:lpstr>
      <vt:lpstr>Kategorije MM</vt:lpstr>
      <vt:lpstr>Uloga vaspitača</vt:lpstr>
      <vt:lpstr>Uloga roditelja</vt:lpstr>
      <vt:lpstr>Osnovna pravila sistema “Montesori”</vt:lpstr>
      <vt:lpstr>Značaj Marije Montesori za predškolsku pedagogiju</vt:lpstr>
      <vt:lpstr>Montesori školica “Zmaj” u Užicu</vt:lpstr>
    </vt:vector>
  </TitlesOfParts>
  <Company>Pedagoski fakultet u Jagodini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PiD</dc:creator>
  <cp:lastModifiedBy>Emina</cp:lastModifiedBy>
  <cp:revision>21</cp:revision>
  <dcterms:created xsi:type="dcterms:W3CDTF">2010-12-08T12:18:57Z</dcterms:created>
  <dcterms:modified xsi:type="dcterms:W3CDTF">2016-10-31T23:16:56Z</dcterms:modified>
</cp:coreProperties>
</file>